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4" r:id="rId5"/>
  </p:sldMasterIdLst>
  <p:notesMasterIdLst>
    <p:notesMasterId r:id="rId13"/>
  </p:notesMasterIdLst>
  <p:handoutMasterIdLst>
    <p:handoutMasterId r:id="rId14"/>
  </p:handoutMasterIdLst>
  <p:sldIdLst>
    <p:sldId id="350" r:id="rId6"/>
    <p:sldId id="374" r:id="rId7"/>
    <p:sldId id="386" r:id="rId8"/>
    <p:sldId id="387" r:id="rId9"/>
    <p:sldId id="389" r:id="rId10"/>
    <p:sldId id="390" r:id="rId11"/>
    <p:sldId id="391" r:id="rId12"/>
  </p:sldIdLst>
  <p:sldSz cx="10693400" cy="6011863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99FF"/>
    <a:srgbClr val="9900FF"/>
    <a:srgbClr val="6600CC"/>
    <a:srgbClr val="33CC33"/>
    <a:srgbClr val="FF0000"/>
    <a:srgbClr val="FFFF66"/>
    <a:srgbClr val="FFFF99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91" autoAdjust="0"/>
    <p:restoredTop sz="97912" autoAdjust="0"/>
  </p:normalViewPr>
  <p:slideViewPr>
    <p:cSldViewPr>
      <p:cViewPr varScale="1">
        <p:scale>
          <a:sx n="90" d="100"/>
          <a:sy n="90" d="100"/>
        </p:scale>
        <p:origin x="70" y="31"/>
      </p:cViewPr>
      <p:guideLst>
        <p:guide orient="horz" pos="1575"/>
        <p:guide pos="28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D9B0EF4E-BAB3-48FA-B03F-5ECA0D5E9E36}" type="datetimeFigureOut">
              <a:rPr lang="de-DE" smtClean="0"/>
              <a:pPr/>
              <a:t>08.11.2017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E7B0629E-95CF-43C9-9F5F-9E9A355283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63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8F60A199-63A4-4429-B7A8-F41B6617AE02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EDA1EC7A-EA34-425F-96C3-EEFCC49106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5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4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4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7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7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8025"/>
            <a:ext cx="6146800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5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8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11.jpg"/><Relationship Id="rId5" Type="http://schemas.openxmlformats.org/officeDocument/2006/relationships/tags" Target="../tags/tag51.xml"/><Relationship Id="rId10" Type="http://schemas.openxmlformats.org/officeDocument/2006/relationships/image" Target="../media/image10.jpg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633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IMS5994_IMS5929_KSB_Renderingbild_Halle_v09_B050_300dpi_kl25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10693400" cy="4867466"/>
          </a:xfrm>
          <a:prstGeom prst="rect">
            <a:avLst/>
          </a:prstGeom>
        </p:spPr>
      </p:pic>
      <p:pic>
        <p:nvPicPr>
          <p:cNvPr id="15" name="Grafik 14" descr="PPT_KSB_130702.emf"/>
          <p:cNvPicPr>
            <a:picLocks noChangeAspect="1"/>
          </p:cNvPicPr>
          <p:nvPr userDrawn="1"/>
        </p:nvPicPr>
        <p:blipFill>
          <a:blip r:embed="rId7" cstate="print"/>
          <a:srcRect t="60695"/>
          <a:stretch>
            <a:fillRect/>
          </a:stretch>
        </p:blipFill>
        <p:spPr>
          <a:xfrm>
            <a:off x="0" y="3648873"/>
            <a:ext cx="10693400" cy="2362990"/>
          </a:xfrm>
          <a:prstGeom prst="rect">
            <a:avLst/>
          </a:prstGeom>
        </p:spPr>
      </p:pic>
      <p:pic>
        <p:nvPicPr>
          <p:cNvPr id="16" name="Picture 34" descr="LOGO_KSB_4C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00" y="4934757"/>
            <a:ext cx="1285884" cy="5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 userDrawn="1"/>
        </p:nvSpPr>
        <p:spPr>
          <a:xfrm>
            <a:off x="417478" y="3791749"/>
            <a:ext cx="7114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noProof="0" dirty="0">
                <a:solidFill>
                  <a:srgbClr val="3C3C3B"/>
                </a:solidFill>
                <a:latin typeface="+mn-lt"/>
                <a:cs typeface="Arial"/>
              </a:rPr>
              <a:t>Technology that</a:t>
            </a:r>
            <a:r>
              <a:rPr lang="en-US" sz="3000" b="1" noProof="0" dirty="0">
                <a:solidFill>
                  <a:srgbClr val="D84829"/>
                </a:solidFill>
                <a:latin typeface="+mn-lt"/>
                <a:cs typeface="Arial"/>
              </a:rPr>
              <a:t> makes its</a:t>
            </a:r>
            <a:r>
              <a:rPr lang="en-US" sz="3000" b="1" baseline="0" noProof="0" dirty="0">
                <a:solidFill>
                  <a:srgbClr val="D84829"/>
                </a:solidFill>
                <a:latin typeface="+mn-lt"/>
                <a:cs typeface="Arial"/>
              </a:rPr>
              <a:t> mark</a:t>
            </a:r>
            <a:endParaRPr lang="en-US" sz="3000" b="1" noProof="0" dirty="0">
              <a:solidFill>
                <a:srgbClr val="D84829"/>
              </a:solidFill>
              <a:latin typeface="Arial"/>
              <a:cs typeface="Arial"/>
            </a:endParaRPr>
          </a:p>
        </p:txBody>
      </p:sp>
      <p:pic>
        <p:nvPicPr>
          <p:cNvPr id="8" name="Grafik 7" descr="Claim_130423_en_intranet.jpg"/>
          <p:cNvPicPr>
            <a:picLocks noChangeAspect="1"/>
          </p:cNvPicPr>
          <p:nvPr userDrawn="1"/>
        </p:nvPicPr>
        <p:blipFill>
          <a:blip r:embed="rId9" cstate="print"/>
          <a:srcRect l="3571" t="22034" b="21429"/>
          <a:stretch>
            <a:fillRect/>
          </a:stretch>
        </p:blipFill>
        <p:spPr>
          <a:xfrm>
            <a:off x="378148" y="5166171"/>
            <a:ext cx="2232248" cy="40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73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Image Grey/White and 1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5651"/>
            <a:ext cx="3092450" cy="12241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Rechteck 2"/>
          <p:cNvSpPr/>
          <p:nvPr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hteck 8"/>
          <p:cNvSpPr/>
          <p:nvPr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hteck 12"/>
          <p:cNvSpPr/>
          <p:nvPr userDrawn="1"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53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Image Grey/White and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485651"/>
            <a:ext cx="6478044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40" y="1781175"/>
            <a:ext cx="6480473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hteck 9"/>
          <p:cNvSpPr/>
          <p:nvPr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Rechteck 11"/>
          <p:cNvSpPr/>
          <p:nvPr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hteck 13"/>
          <p:cNvSpPr/>
          <p:nvPr userDrawn="1"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761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30" y="485651"/>
            <a:ext cx="9861808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1508" y="1781175"/>
            <a:ext cx="9865506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4C6BEF-B87A-4A52-8AA9-E4DA2E627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2255" y="4643945"/>
            <a:ext cx="73158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30" y="485651"/>
            <a:ext cx="9861808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667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7CF6F4-2BD6-4A81-A238-D333A02B98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2" y="-2454"/>
            <a:ext cx="7324401" cy="48886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AE0D61-A55C-412E-9EFB-B13DA8FEF26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47" y="0"/>
            <a:ext cx="3391553" cy="4932666"/>
          </a:xfrm>
          <a:prstGeom prst="rect">
            <a:avLst/>
          </a:prstGeom>
        </p:spPr>
      </p:pic>
      <p:pic>
        <p:nvPicPr>
          <p:cNvPr id="41" name="Grafik 40" descr="PPT_KSB_130702_l.emf"/>
          <p:cNvPicPr>
            <a:picLocks noChangeAspect="1"/>
          </p:cNvPicPr>
          <p:nvPr userDrawn="1"/>
        </p:nvPicPr>
        <p:blipFill>
          <a:blip r:embed="rId12" cstate="print"/>
          <a:srcRect l="2165" t="59176" r="480" b="1076"/>
          <a:stretch>
            <a:fillRect/>
          </a:stretch>
        </p:blipFill>
        <p:spPr>
          <a:xfrm>
            <a:off x="-22192" y="3611400"/>
            <a:ext cx="10733484" cy="2434428"/>
          </a:xfrm>
          <a:prstGeom prst="rect">
            <a:avLst/>
          </a:prstGeom>
        </p:spPr>
      </p:pic>
      <p:grpSp>
        <p:nvGrpSpPr>
          <p:cNvPr id="2" name="Gruppieren 24"/>
          <p:cNvGrpSpPr/>
          <p:nvPr/>
        </p:nvGrpSpPr>
        <p:grpSpPr>
          <a:xfrm>
            <a:off x="6714852" y="411163"/>
            <a:ext cx="3745186" cy="5495925"/>
            <a:chOff x="6714852" y="411163"/>
            <a:chExt cx="3745186" cy="5495925"/>
          </a:xfrm>
        </p:grpSpPr>
        <p:sp>
          <p:nvSpPr>
            <p:cNvPr id="26" name="Line 41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7" name="Line 42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8" name="Line 4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9" name="Line 4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30" name="Line 4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7177088" y="214183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31" name="Line 4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32" name="Line 4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</p:grpSp>
      <p:sp>
        <p:nvSpPr>
          <p:cNvPr id="23" name="Untertitel 2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522164" y="4520837"/>
            <a:ext cx="7848872" cy="307777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Changemanagement </a:t>
            </a:r>
            <a:r>
              <a:rPr lang="de-DE" noProof="0" dirty="0" err="1"/>
              <a:t>basics</a:t>
            </a:r>
            <a:r>
              <a:rPr lang="de-DE" noProof="0" dirty="0"/>
              <a:t> &amp; </a:t>
            </a:r>
            <a:r>
              <a:rPr lang="de-DE" noProof="0" dirty="0" err="1"/>
              <a:t>leadership</a:t>
            </a:r>
            <a:r>
              <a:rPr lang="de-DE" noProof="0" dirty="0"/>
              <a:t> </a:t>
            </a:r>
            <a:r>
              <a:rPr lang="de-DE" noProof="0" dirty="0" err="1"/>
              <a:t>challenge</a:t>
            </a:r>
            <a:endParaRPr lang="de-DE" noProof="0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/>
          </p:nvPr>
        </p:nvSpPr>
        <p:spPr>
          <a:xfrm>
            <a:off x="522288" y="5310188"/>
            <a:ext cx="7848748" cy="2880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07062015 – Wolfgang P. Schmitt</a:t>
            </a:r>
          </a:p>
        </p:txBody>
      </p:sp>
    </p:spTree>
    <p:extLst>
      <p:ext uri="{BB962C8B-B14F-4D97-AF65-F5344CB8AC3E}">
        <p14:creationId xmlns:p14="http://schemas.microsoft.com/office/powerpoint/2010/main" val="2418828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7483475" y="5584667"/>
            <a:ext cx="2062163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KANBAN - Retrospektive         -     www.changetogrow.de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E25DC-9DDB-4E8A-80B9-77FA0769BCA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8738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1866900"/>
            <a:ext cx="9090025" cy="1289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3406775"/>
            <a:ext cx="7486650" cy="15367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3862388"/>
            <a:ext cx="9090025" cy="11953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2547938"/>
            <a:ext cx="9090025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163" y="1784350"/>
            <a:ext cx="4846637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1784350"/>
            <a:ext cx="4846638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PPT_Vorlage_2.jpg"/>
          <p:cNvPicPr>
            <a:picLocks noChangeAspect="1"/>
          </p:cNvPicPr>
          <p:nvPr userDrawn="1"/>
        </p:nvPicPr>
        <p:blipFill>
          <a:blip r:embed="rId4" cstate="print"/>
          <a:srcRect l="5021" t="8023" r="3348" b="27577"/>
          <a:stretch>
            <a:fillRect/>
          </a:stretch>
        </p:blipFill>
        <p:spPr>
          <a:xfrm>
            <a:off x="0" y="0"/>
            <a:ext cx="10693400" cy="4283670"/>
          </a:xfrm>
          <a:prstGeom prst="rect">
            <a:avLst/>
          </a:prstGeom>
        </p:spPr>
      </p:pic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6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 descr="PPT_KSB_130702_l.emf"/>
          <p:cNvPicPr>
            <a:picLocks noChangeAspect="1"/>
          </p:cNvPicPr>
          <p:nvPr userDrawn="1"/>
        </p:nvPicPr>
        <p:blipFill>
          <a:blip r:embed="rId7" cstate="print"/>
          <a:srcRect l="2165" t="59176" r="480" b="1076"/>
          <a:stretch>
            <a:fillRect/>
          </a:stretch>
        </p:blipFill>
        <p:spPr>
          <a:xfrm>
            <a:off x="0" y="3577435"/>
            <a:ext cx="10693400" cy="2434428"/>
          </a:xfrm>
          <a:prstGeom prst="rect">
            <a:avLst/>
          </a:prstGeom>
        </p:spPr>
      </p:pic>
      <p:pic>
        <p:nvPicPr>
          <p:cNvPr id="11" name="Picture 34" descr="LOGO_KSB_4C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00" y="4934757"/>
            <a:ext cx="1285884" cy="5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22164" y="3842319"/>
            <a:ext cx="7848872" cy="46166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 of presentation, Arial, 30pt, black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2164" y="4520837"/>
            <a:ext cx="7848872" cy="307777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Optionally with subline. Max. doublespaced. Arial, 20 pt, black</a:t>
            </a:r>
          </a:p>
        </p:txBody>
      </p:sp>
      <p:sp>
        <p:nvSpPr>
          <p:cNvPr id="12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5310188"/>
            <a:ext cx="7848748" cy="2880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of author if required. Arial, 8 pt, black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if required, Arial, 8 pt, black</a:t>
            </a:r>
          </a:p>
        </p:txBody>
      </p:sp>
    </p:spTree>
    <p:extLst>
      <p:ext uri="{BB962C8B-B14F-4D97-AF65-F5344CB8AC3E}">
        <p14:creationId xmlns:p14="http://schemas.microsoft.com/office/powerpoint/2010/main" val="45773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241300"/>
            <a:ext cx="9623425" cy="1001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346200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1906588"/>
            <a:ext cx="4724400" cy="346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346200"/>
            <a:ext cx="4725988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1906588"/>
            <a:ext cx="4725988" cy="346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239713"/>
            <a:ext cx="3517900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239713"/>
            <a:ext cx="5976938" cy="513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7900" cy="4113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4208463"/>
            <a:ext cx="6416675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536575"/>
            <a:ext cx="6416675" cy="3608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4705350"/>
            <a:ext cx="6416675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3213" y="487363"/>
            <a:ext cx="2460625" cy="4884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163" y="487363"/>
            <a:ext cx="7232650" cy="4884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6540" y="485651"/>
            <a:ext cx="6477298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Table of contents,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76" y="1781795"/>
            <a:ext cx="6480438" cy="3590306"/>
          </a:xfrm>
        </p:spPr>
        <p:txBody>
          <a:bodyPr/>
          <a:lstStyle>
            <a:lvl1pPr marL="269875" indent="-269875">
              <a:buFont typeface="+mj-lt"/>
              <a:buAutoNum type="arabicPeriod"/>
              <a:defRPr baseline="0">
                <a:solidFill>
                  <a:schemeClr val="tx2"/>
                </a:solidFill>
              </a:defRPr>
            </a:lvl1pPr>
            <a:lvl2pPr marL="539750" indent="-269875">
              <a:spcBef>
                <a:spcPts val="400"/>
              </a:spcBef>
              <a:buClrTx/>
              <a:buFont typeface="Arial" pitchFamily="34" charset="0"/>
              <a:buChar char="–"/>
              <a:defRPr>
                <a:solidFill>
                  <a:schemeClr val="tx2"/>
                </a:solidFill>
              </a:defRPr>
            </a:lvl2pPr>
            <a:lvl3pPr marL="612775" indent="-342900">
              <a:buFont typeface="+mj-lt"/>
              <a:buAutoNum type="arabicPeriod"/>
              <a:defRPr/>
            </a:lvl3pPr>
            <a:lvl4pPr marL="88265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r>
              <a:rPr lang="en-US" noProof="0"/>
              <a:t>Chapter, Arial, 18 pt, black</a:t>
            </a:r>
          </a:p>
          <a:p>
            <a:r>
              <a:rPr lang="en-US" noProof="0"/>
              <a:t>Chapter</a:t>
            </a:r>
          </a:p>
          <a:p>
            <a:r>
              <a:rPr lang="en-US" noProof="0"/>
              <a:t>Chapter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1"/>
            <a:r>
              <a:rPr lang="en-US" noProof="0"/>
              <a:t>Level 1</a:t>
            </a:r>
          </a:p>
          <a:p>
            <a:r>
              <a:rPr lang="en-US" noProof="0"/>
              <a:t>Chapter</a:t>
            </a:r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16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Line 4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Line 4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4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" name="Line 4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Line 4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270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grpSp>
        <p:nvGrpSpPr>
          <p:cNvPr id="14" name="Group 40"/>
          <p:cNvGrpSpPr>
            <a:grpSpLocks/>
          </p:cNvGrpSpPr>
          <p:nvPr userDrawn="1"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23" name="Line 4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Line 4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Line 4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Line 4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7" name="Line 4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8" name="Line 4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9" name="Line 4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270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1037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Image and 1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5651"/>
            <a:ext cx="3092450" cy="12241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6714852" y="411163"/>
            <a:ext cx="3745186" cy="5495925"/>
            <a:chOff x="6714852" y="411163"/>
            <a:chExt cx="3745186" cy="5495925"/>
          </a:xfrm>
        </p:grpSpPr>
        <p:sp>
          <p:nvSpPr>
            <p:cNvPr id="2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Line 4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7" name="Line 4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8" name="Line 4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7177088" y="178179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9" name="Line 4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0" name="Line 4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6714852" y="411163"/>
            <a:ext cx="3745186" cy="5495925"/>
            <a:chOff x="6714852" y="411163"/>
            <a:chExt cx="3745186" cy="5495925"/>
          </a:xfrm>
        </p:grpSpPr>
        <p:sp>
          <p:nvSpPr>
            <p:cNvPr id="15" name="Line 4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Line 4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" name="Line 4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Line 4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Line 4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177088" y="178179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4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" name="Line 4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9648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Image and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6540" y="484188"/>
            <a:ext cx="6477298" cy="12255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7286" y="1781175"/>
            <a:ext cx="6479727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0, Arial, 18 </a:t>
            </a:r>
            <a:r>
              <a:rPr lang="en-US" noProof="0" dirty="0" err="1"/>
              <a:t>pt</a:t>
            </a:r>
            <a:r>
              <a:rPr lang="en-US" noProof="0" dirty="0"/>
              <a:t>, black</a:t>
            </a:r>
          </a:p>
          <a:p>
            <a:pPr lvl="1"/>
            <a:r>
              <a:rPr lang="en-US" noProof="0" dirty="0"/>
              <a:t>Level 1, Arial, 18 </a:t>
            </a:r>
            <a:r>
              <a:rPr lang="en-US" noProof="0" dirty="0" err="1"/>
              <a:t>pt</a:t>
            </a:r>
            <a:r>
              <a:rPr lang="en-US" noProof="0" dirty="0"/>
              <a:t>, black</a:t>
            </a:r>
          </a:p>
          <a:p>
            <a:pPr lvl="2"/>
            <a:r>
              <a:rPr lang="en-US" noProof="0" dirty="0"/>
              <a:t>Level 2</a:t>
            </a:r>
          </a:p>
          <a:p>
            <a:pPr lvl="3"/>
            <a:r>
              <a:rPr lang="en-US" noProof="0" dirty="0"/>
              <a:t>Level 3</a:t>
            </a: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9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" name="Line 4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" name="Line 4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Line 4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" name="Line 4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" name="Line 4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279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grpSp>
        <p:nvGrpSpPr>
          <p:cNvPr id="16" name="Group 40"/>
          <p:cNvGrpSpPr>
            <a:grpSpLocks/>
          </p:cNvGrpSpPr>
          <p:nvPr userDrawn="1"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17" name="Line 4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Line 4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Line 4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4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" name="Line 4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Line 4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Line 4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279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3985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Grey and 1/3 Text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4188"/>
            <a:ext cx="3092450" cy="12255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558693" y="148410"/>
            <a:ext cx="3286125" cy="5305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763" y="147637"/>
            <a:ext cx="3286125" cy="5305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5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Grey and 1/3 Text_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4188"/>
            <a:ext cx="3092450" cy="12255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558693" y="148411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763" y="147638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3558693" y="3026817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131763" y="3026044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225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Grey and 2/3 Text_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484188"/>
            <a:ext cx="6478044" cy="12255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40" y="1781175"/>
            <a:ext cx="6480473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36139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Grey and 2/3 Text_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484188"/>
            <a:ext cx="6478044" cy="12255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40" y="1781175"/>
            <a:ext cx="6480473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763" y="147638"/>
            <a:ext cx="3286125" cy="1528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31763" y="2034982"/>
            <a:ext cx="3286125" cy="1528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31763" y="3922326"/>
            <a:ext cx="3286125" cy="1528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68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vmlDrawing" Target="../drawings/vmlDrawing4.vml"/><Relationship Id="rId18" Type="http://schemas.openxmlformats.org/officeDocument/2006/relationships/tags" Target="../tags/tag61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59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58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25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57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689709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think-cell Folie" r:id="rId19" imgW="360" imgH="360" progId="">
                  <p:embed/>
                </p:oleObj>
              </mc:Choice>
              <mc:Fallback>
                <p:oleObj name="think-cell Folie" r:id="rId19" imgW="360" imgH="3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2288" y="485651"/>
            <a:ext cx="9861550" cy="11521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Headline, Arial, 24 pt, black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2288" y="1781795"/>
            <a:ext cx="9861550" cy="360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  <a:p>
            <a:pPr lvl="4"/>
            <a:r>
              <a:rPr lang="en-US" noProof="0"/>
              <a:t>Level 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07288" y="5578256"/>
            <a:ext cx="2017743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90568" y="5701366"/>
            <a:ext cx="21637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458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1" r:id="rId3"/>
    <p:sldLayoutId id="2147483712" r:id="rId4"/>
    <p:sldLayoutId id="2147483713" r:id="rId5"/>
    <p:sldLayoutId id="2147483714" r:id="rId6"/>
    <p:sldLayoutId id="2147483721" r:id="rId7"/>
    <p:sldLayoutId id="2147483715" r:id="rId8"/>
    <p:sldLayoutId id="2147483722" r:id="rId9"/>
    <p:sldLayoutId id="2147483716" r:id="rId10"/>
    <p:sldLayoutId id="2147483717" r:id="rId11"/>
    <p:sldLayoutId id="2147483718" r:id="rId12"/>
    <p:sldLayoutId id="2147483719" r:id="rId13"/>
    <p:sldLayoutId id="2147483737" r:id="rId14"/>
    <p:sldLayoutId id="2147483738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8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spcBef>
          <a:spcPts val="400"/>
        </a:spcBef>
        <a:buClrTx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08038" indent="-268288" algn="l" defTabSz="914400" rtl="0" eaLnBrk="1" latinLnBrk="0" hangingPunct="1">
        <a:spcBef>
          <a:spcPts val="200"/>
        </a:spcBef>
        <a:buClrTx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08038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8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61963" y="411163"/>
            <a:ext cx="9998075" cy="5495925"/>
            <a:chOff x="291" y="259"/>
            <a:chExt cx="6298" cy="3462"/>
          </a:xfrm>
        </p:grpSpPr>
        <p:sp>
          <p:nvSpPr>
            <p:cNvPr id="13321" name="Line 7"/>
            <p:cNvSpPr>
              <a:spLocks noChangeShapeType="1"/>
            </p:cNvSpPr>
            <p:nvPr userDrawn="1"/>
          </p:nvSpPr>
          <p:spPr bwMode="auto">
            <a:xfrm flipV="1">
              <a:off x="339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2" name="Line 8"/>
            <p:cNvSpPr>
              <a:spLocks noChangeShapeType="1"/>
            </p:cNvSpPr>
            <p:nvPr userDrawn="1">
              <p:custDataLst>
                <p:tags r:id="rId18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3" name="Line 9"/>
            <p:cNvSpPr>
              <a:spLocks noChangeShapeType="1"/>
            </p:cNvSpPr>
            <p:nvPr userDrawn="1"/>
          </p:nvSpPr>
          <p:spPr bwMode="auto">
            <a:xfrm flipH="1">
              <a:off x="291" y="3673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 userDrawn="1"/>
          </p:nvSpPr>
          <p:spPr bwMode="auto">
            <a:xfrm flipH="1">
              <a:off x="291" y="3384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5" name="Line 11"/>
            <p:cNvSpPr>
              <a:spLocks noChangeShapeType="1"/>
            </p:cNvSpPr>
            <p:nvPr userDrawn="1"/>
          </p:nvSpPr>
          <p:spPr bwMode="auto">
            <a:xfrm>
              <a:off x="291" y="307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6" name="Line 12"/>
            <p:cNvSpPr>
              <a:spLocks noChangeShapeType="1"/>
            </p:cNvSpPr>
            <p:nvPr userDrawn="1"/>
          </p:nvSpPr>
          <p:spPr bwMode="auto">
            <a:xfrm>
              <a:off x="291" y="1124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</p:grpSp>
      <p:pic>
        <p:nvPicPr>
          <p:cNvPr id="1030" name="Grafik 8" descr="Titel GB 2012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06934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Grafik 9" descr="PPT_KSB_130702_l.emf"/>
          <p:cNvPicPr>
            <a:picLocks noChangeAspect="1"/>
          </p:cNvPicPr>
          <p:nvPr userDrawn="1"/>
        </p:nvPicPr>
        <p:blipFill>
          <a:blip r:embed="rId21" cstate="print"/>
          <a:srcRect l="2165" t="59177" r="481" b="1076"/>
          <a:stretch>
            <a:fillRect/>
          </a:stretch>
        </p:blipFill>
        <p:spPr bwMode="auto">
          <a:xfrm>
            <a:off x="0" y="3578225"/>
            <a:ext cx="106934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4" descr="LOGO_KSB_4C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918575" y="4935538"/>
            <a:ext cx="12858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2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9" name="think-cell Folie" r:id="rId23" imgW="360" imgH="360" progId="">
                  <p:embed/>
                </p:oleObj>
              </mc:Choice>
              <mc:Fallback>
                <p:oleObj name="think-cell Folie" r:id="rId23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4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538163" y="487363"/>
            <a:ext cx="9845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538163" y="1784350"/>
            <a:ext cx="98456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Ebene 0</a:t>
            </a:r>
          </a:p>
          <a:p>
            <a:pPr lvl="1"/>
            <a:r>
              <a:rPr lang="en-GB"/>
              <a:t>Ebene 1</a:t>
            </a:r>
          </a:p>
          <a:p>
            <a:pPr lvl="2"/>
            <a:r>
              <a:rPr lang="en-GB"/>
              <a:t>Ebene 2</a:t>
            </a:r>
          </a:p>
          <a:p>
            <a:pPr lvl="3"/>
            <a:r>
              <a:rPr lang="en-GB"/>
              <a:t>Ebene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9540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defTabSz="954088" rtl="0" eaLnBrk="0" fontAlgn="base" hangingPunct="0">
        <a:spcBef>
          <a:spcPts val="8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539750" indent="-269875" algn="l" defTabSz="954088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809625" indent="-268288" algn="l" defTabSz="954088" rtl="0" eaLnBrk="0" fontAlgn="base" hangingPunct="0">
        <a:spcBef>
          <a:spcPts val="2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147888" indent="-238125" algn="l" defTabSz="9540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5pPr>
      <a:lvl6pPr marL="26050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6pPr>
      <a:lvl7pPr marL="30622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7pPr>
      <a:lvl8pPr marL="35194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8pPr>
      <a:lvl9pPr marL="39766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9986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522164" y="4461319"/>
            <a:ext cx="7848872" cy="369332"/>
          </a:xfrm>
        </p:spPr>
        <p:txBody>
          <a:bodyPr/>
          <a:lstStyle/>
          <a:p>
            <a:r>
              <a:rPr lang="en-US" sz="2400" dirty="0">
                <a:solidFill>
                  <a:srgbClr val="70707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Eight characteristics of successful teams</a:t>
            </a:r>
          </a:p>
        </p:txBody>
      </p:sp>
      <p:sp>
        <p:nvSpPr>
          <p:cNvPr id="8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575916" y="5637795"/>
            <a:ext cx="7848748" cy="288031"/>
          </a:xfrm>
        </p:spPr>
        <p:txBody>
          <a:bodyPr/>
          <a:lstStyle/>
          <a:p>
            <a:pPr lvl="0">
              <a:defRPr/>
            </a:pPr>
            <a:r>
              <a:rPr lang="de-DE"/>
              <a:t>September 2017– </a:t>
            </a:r>
            <a:r>
              <a:rPr lang="de-DE" dirty="0"/>
              <a:t>Wolfgang Schmitt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5048" y="5066901"/>
            <a:ext cx="938865" cy="94496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74892" y="5316569"/>
            <a:ext cx="534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     „Change </a:t>
            </a:r>
            <a:r>
              <a:rPr lang="de-DE" sz="1400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</a:t>
            </a:r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DE" sz="1400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grow</a:t>
            </a:r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"</a:t>
            </a:r>
            <a:b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</a:t>
            </a:r>
            <a:r>
              <a:rPr lang="de-DE" sz="1400" b="1" i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 Training  Consulting  Coaching</a:t>
            </a:r>
            <a:endParaRPr lang="de-DE" sz="1400" dirty="0">
              <a:solidFill>
                <a:srgbClr val="0B5B3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522164" y="3842319"/>
            <a:ext cx="7848872" cy="55399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Working in a great team… (1)</a:t>
            </a:r>
          </a:p>
        </p:txBody>
      </p:sp>
    </p:spTree>
    <p:extLst>
      <p:ext uri="{BB962C8B-B14F-4D97-AF65-F5344CB8AC3E}">
        <p14:creationId xmlns:p14="http://schemas.microsoft.com/office/powerpoint/2010/main" val="34793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000" dirty="0"/>
              <a:t>Working in a great team..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8E8E9E0-3A5A-493E-B48D-2008D8BD2B6E}"/>
              </a:ext>
            </a:extLst>
          </p:cNvPr>
          <p:cNvSpPr txBox="1"/>
          <p:nvPr/>
        </p:nvSpPr>
        <p:spPr>
          <a:xfrm>
            <a:off x="6426820" y="1709787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8 </a:t>
            </a:r>
            <a:r>
              <a:rPr lang="de-DE" sz="2400" b="1" i="1" dirty="0" err="1"/>
              <a:t>characteristics</a:t>
            </a:r>
            <a:r>
              <a:rPr lang="de-DE" sz="2400" b="1" i="1" dirty="0"/>
              <a:t> </a:t>
            </a:r>
            <a:r>
              <a:rPr lang="de-DE" sz="2400" b="1" i="1" dirty="0" err="1"/>
              <a:t>of</a:t>
            </a:r>
            <a:r>
              <a:rPr lang="de-DE" sz="2400" b="1" i="1" dirty="0"/>
              <a:t> </a:t>
            </a:r>
            <a:r>
              <a:rPr lang="de-DE" sz="2400" b="1" i="1" dirty="0" err="1"/>
              <a:t>successful</a:t>
            </a:r>
            <a:r>
              <a:rPr lang="de-DE" sz="2400" b="1" i="1" dirty="0"/>
              <a:t> </a:t>
            </a:r>
            <a:r>
              <a:rPr lang="de-DE" sz="2400" b="1" i="1" dirty="0" err="1"/>
              <a:t>teams</a:t>
            </a:r>
            <a:r>
              <a:rPr lang="de-DE" sz="2400" b="1" i="1" dirty="0"/>
              <a:t>!</a:t>
            </a:r>
          </a:p>
          <a:p>
            <a:pPr algn="ctr"/>
            <a:endParaRPr lang="de-DE" sz="24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Criteria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that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make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teamwork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only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successful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but a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great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pleasure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as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well</a:t>
            </a:r>
            <a:r>
              <a:rPr lang="de-DE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441370-6EF2-40FE-8058-BE8E58D30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9" y="989707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000" dirty="0"/>
              <a:t>Working in a great team..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06DB3F-CBBE-4784-B441-CAB8B34ABDB4}"/>
              </a:ext>
            </a:extLst>
          </p:cNvPr>
          <p:cNvSpPr txBox="1"/>
          <p:nvPr/>
        </p:nvSpPr>
        <p:spPr>
          <a:xfrm>
            <a:off x="306140" y="625599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A </a:t>
            </a:r>
            <a:r>
              <a:rPr lang="de-DE" sz="2400" b="1" i="1" dirty="0" err="1"/>
              <a:t>three</a:t>
            </a:r>
            <a:r>
              <a:rPr lang="de-DE" sz="2400" b="1" i="1" dirty="0"/>
              <a:t> – </a:t>
            </a:r>
            <a:r>
              <a:rPr lang="de-DE" sz="2400" b="1" i="1" dirty="0" err="1"/>
              <a:t>year</a:t>
            </a:r>
            <a:r>
              <a:rPr lang="de-DE" sz="2400" b="1" i="1" dirty="0"/>
              <a:t> </a:t>
            </a:r>
            <a:r>
              <a:rPr lang="de-DE" sz="2400" b="1" i="1" dirty="0" err="1"/>
              <a:t>study</a:t>
            </a:r>
            <a:r>
              <a:rPr lang="de-DE" sz="2400" b="1" i="1" dirty="0"/>
              <a:t>* </a:t>
            </a:r>
            <a:r>
              <a:rPr lang="de-DE" sz="2400" b="1" i="1" dirty="0" err="1"/>
              <a:t>of</a:t>
            </a:r>
            <a:r>
              <a:rPr lang="de-DE" sz="2400" b="1" i="1" dirty="0"/>
              <a:t> 60 </a:t>
            </a:r>
            <a:r>
              <a:rPr lang="de-DE" sz="2400" b="1" i="1" dirty="0" err="1"/>
              <a:t>extraordinary</a:t>
            </a:r>
            <a:r>
              <a:rPr lang="de-DE" sz="2400" b="1" i="1" dirty="0"/>
              <a:t> </a:t>
            </a:r>
            <a:r>
              <a:rPr lang="de-DE" sz="2400" b="1" i="1" dirty="0" err="1"/>
              <a:t>teams</a:t>
            </a:r>
            <a:r>
              <a:rPr lang="de-DE" sz="2400" b="1" i="1" dirty="0"/>
              <a:t> </a:t>
            </a:r>
            <a:r>
              <a:rPr lang="de-DE" sz="2400" b="1" i="1" dirty="0" err="1"/>
              <a:t>identified</a:t>
            </a:r>
            <a:r>
              <a:rPr lang="de-DE" sz="2400" b="1" i="1" dirty="0"/>
              <a:t> 8  </a:t>
            </a:r>
            <a:r>
              <a:rPr lang="de-DE" sz="2400" b="1" i="1" dirty="0" err="1"/>
              <a:t>characteristics</a:t>
            </a:r>
            <a:r>
              <a:rPr lang="de-DE" sz="2400" b="1" i="1" dirty="0"/>
              <a:t> </a:t>
            </a:r>
            <a:r>
              <a:rPr lang="de-DE" sz="2400" b="1" i="1" dirty="0" err="1"/>
              <a:t>that</a:t>
            </a:r>
            <a:r>
              <a:rPr lang="de-DE" sz="2400" b="1" i="1" dirty="0"/>
              <a:t> all </a:t>
            </a:r>
            <a:r>
              <a:rPr lang="de-DE" sz="2400" b="1" i="1" dirty="0" err="1"/>
              <a:t>of</a:t>
            </a:r>
            <a:r>
              <a:rPr lang="de-DE" sz="2400" b="1" i="1" dirty="0"/>
              <a:t> </a:t>
            </a:r>
            <a:r>
              <a:rPr lang="de-DE" sz="2400" b="1" i="1" dirty="0" err="1"/>
              <a:t>these</a:t>
            </a:r>
            <a:r>
              <a:rPr lang="de-DE" sz="2400" b="1" i="1" dirty="0"/>
              <a:t> </a:t>
            </a:r>
            <a:r>
              <a:rPr lang="de-DE" sz="2400" b="1" i="1" dirty="0" err="1"/>
              <a:t>teams</a:t>
            </a:r>
            <a:r>
              <a:rPr lang="de-DE" sz="2400" b="1" i="1" dirty="0"/>
              <a:t> </a:t>
            </a:r>
            <a:r>
              <a:rPr lang="de-DE" sz="2400" b="1" i="1" dirty="0" err="1"/>
              <a:t>had</a:t>
            </a:r>
            <a:r>
              <a:rPr lang="de-DE" sz="2400" b="1" i="1" dirty="0"/>
              <a:t> in </a:t>
            </a:r>
            <a:r>
              <a:rPr lang="de-DE" sz="2400" b="1" i="1" dirty="0" err="1"/>
              <a:t>common</a:t>
            </a:r>
            <a:r>
              <a:rPr lang="de-DE" sz="2400" b="1" i="1" dirty="0"/>
              <a:t>..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D8D674D-7194-4AF2-843A-E556A33E0664}"/>
              </a:ext>
            </a:extLst>
          </p:cNvPr>
          <p:cNvSpPr/>
          <p:nvPr/>
        </p:nvSpPr>
        <p:spPr>
          <a:xfrm>
            <a:off x="162124" y="5581064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*Study </a:t>
            </a:r>
            <a:r>
              <a:rPr lang="de-DE" i="1" dirty="0" err="1">
                <a:solidFill>
                  <a:srgbClr val="FF0000"/>
                </a:solidFill>
              </a:rPr>
              <a:t>by</a:t>
            </a:r>
            <a:r>
              <a:rPr lang="de-DE" i="1" dirty="0">
                <a:solidFill>
                  <a:srgbClr val="FF0000"/>
                </a:solidFill>
              </a:rPr>
              <a:t> „</a:t>
            </a:r>
            <a:r>
              <a:rPr lang="de-DE" i="1" dirty="0" err="1">
                <a:solidFill>
                  <a:srgbClr val="FF0000"/>
                </a:solidFill>
              </a:rPr>
              <a:t>management</a:t>
            </a:r>
            <a:r>
              <a:rPr lang="de-DE" i="1" dirty="0">
                <a:solidFill>
                  <a:srgbClr val="FF0000"/>
                </a:solidFill>
              </a:rPr>
              <a:t>  </a:t>
            </a:r>
            <a:r>
              <a:rPr lang="de-DE" i="1" dirty="0" err="1">
                <a:solidFill>
                  <a:srgbClr val="FF0000"/>
                </a:solidFill>
              </a:rPr>
              <a:t>is</a:t>
            </a:r>
            <a:r>
              <a:rPr lang="de-DE" i="1" dirty="0">
                <a:solidFill>
                  <a:srgbClr val="FF0000"/>
                </a:solidFill>
              </a:rPr>
              <a:t> a </a:t>
            </a:r>
            <a:r>
              <a:rPr lang="de-DE" i="1" dirty="0" err="1">
                <a:solidFill>
                  <a:srgbClr val="FF0000"/>
                </a:solidFill>
              </a:rPr>
              <a:t>journey</a:t>
            </a:r>
            <a:r>
              <a:rPr lang="de-DE" i="1" dirty="0">
                <a:solidFill>
                  <a:srgbClr val="FF0000"/>
                </a:solidFill>
              </a:rPr>
              <a:t> corp.“ / 2015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A407A2-B54B-4EDF-B884-D208D13CC4FA}"/>
              </a:ext>
            </a:extLst>
          </p:cNvPr>
          <p:cNvSpPr txBox="1"/>
          <p:nvPr/>
        </p:nvSpPr>
        <p:spPr>
          <a:xfrm>
            <a:off x="306140" y="2933923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These 8 </a:t>
            </a:r>
            <a:r>
              <a:rPr lang="de-DE" sz="2400" b="1" i="1" dirty="0" err="1"/>
              <a:t>characteristics</a:t>
            </a:r>
            <a:r>
              <a:rPr lang="de-DE" sz="2400" b="1" i="1" dirty="0"/>
              <a:t> </a:t>
            </a:r>
            <a:r>
              <a:rPr lang="de-DE" sz="2400" b="1" i="1" dirty="0" err="1"/>
              <a:t>seemed</a:t>
            </a:r>
            <a:r>
              <a:rPr lang="de-DE" sz="2400" b="1" i="1" dirty="0"/>
              <a:t> </a:t>
            </a:r>
            <a:r>
              <a:rPr lang="de-DE" sz="2400" b="1" i="1" dirty="0" err="1"/>
              <a:t>to</a:t>
            </a:r>
            <a:r>
              <a:rPr lang="de-DE" sz="2400" b="1" i="1" dirty="0"/>
              <a:t> </a:t>
            </a:r>
            <a:r>
              <a:rPr lang="de-DE" sz="2400" b="1" i="1" dirty="0" err="1"/>
              <a:t>be</a:t>
            </a:r>
            <a:r>
              <a:rPr lang="de-DE" sz="2400" b="1" i="1" dirty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</a:t>
            </a:r>
            <a:r>
              <a:rPr lang="de-DE" sz="2400" b="1" i="1" dirty="0" err="1"/>
              <a:t>indicators</a:t>
            </a:r>
            <a:r>
              <a:rPr lang="de-DE" sz="2400" b="1" i="1" dirty="0"/>
              <a:t> </a:t>
            </a:r>
            <a:r>
              <a:rPr lang="de-DE" sz="2400" b="1" i="1" dirty="0" err="1"/>
              <a:t>for</a:t>
            </a:r>
            <a:r>
              <a:rPr lang="de-DE" sz="2400" b="1" i="1" dirty="0"/>
              <a:t> a high </a:t>
            </a:r>
            <a:r>
              <a:rPr lang="de-DE" sz="2400" b="1" i="1" dirty="0" err="1"/>
              <a:t>performance</a:t>
            </a:r>
            <a:r>
              <a:rPr lang="de-DE" sz="2400" b="1" i="1" dirty="0"/>
              <a:t> </a:t>
            </a:r>
            <a:r>
              <a:rPr lang="de-DE" sz="2400" b="1" i="1" dirty="0" err="1"/>
              <a:t>team</a:t>
            </a:r>
            <a:r>
              <a:rPr lang="de-DE" sz="2400" b="1" i="1" dirty="0"/>
              <a:t>..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4C6587-FC9D-42D0-BDD6-5800D53E1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6" y="557659"/>
            <a:ext cx="6092443" cy="40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000" dirty="0"/>
              <a:t>Working in a great team..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8AE7BBE-0ED2-49DD-9D54-CCF72989DFD4}"/>
              </a:ext>
            </a:extLst>
          </p:cNvPr>
          <p:cNvSpPr txBox="1"/>
          <p:nvPr/>
        </p:nvSpPr>
        <p:spPr>
          <a:xfrm>
            <a:off x="450156" y="557659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1 </a:t>
            </a:r>
            <a:r>
              <a:rPr lang="de-DE" sz="2400" b="1" i="1" dirty="0" err="1"/>
              <a:t>They</a:t>
            </a:r>
            <a:r>
              <a:rPr lang="de-DE" sz="2400" b="1" i="1" dirty="0"/>
              <a:t> </a:t>
            </a:r>
            <a:r>
              <a:rPr lang="de-DE" sz="2400" b="1" i="1" dirty="0" err="1"/>
              <a:t>have</a:t>
            </a:r>
            <a:r>
              <a:rPr lang="de-DE" sz="2400" b="1" i="1" dirty="0"/>
              <a:t> a </a:t>
            </a:r>
            <a:r>
              <a:rPr lang="de-DE" sz="2400" b="1" i="1" dirty="0" err="1"/>
              <a:t>compelling</a:t>
            </a:r>
            <a:r>
              <a:rPr lang="de-DE" sz="2400" b="1" i="1" dirty="0"/>
              <a:t> </a:t>
            </a:r>
            <a:r>
              <a:rPr lang="de-DE" sz="2400" b="1" i="1" dirty="0" err="1"/>
              <a:t>purpose</a:t>
            </a:r>
            <a:r>
              <a:rPr lang="de-DE" sz="2400" b="1" i="1" dirty="0"/>
              <a:t>.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436733-A37C-4B1F-B0B6-66BCF04A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0" y="2213843"/>
            <a:ext cx="2773920" cy="17436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A90827-852F-4F1A-BAB4-98DBD3A00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8" y="557659"/>
            <a:ext cx="5932760" cy="39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3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000" dirty="0"/>
              <a:t>Working in a great team..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67FFBE-0391-4E4E-A5E0-0223E50092ED}"/>
              </a:ext>
            </a:extLst>
          </p:cNvPr>
          <p:cNvSpPr txBox="1"/>
          <p:nvPr/>
        </p:nvSpPr>
        <p:spPr>
          <a:xfrm>
            <a:off x="738188" y="2405766"/>
            <a:ext cx="266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team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around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one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person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032ED5-BAE4-49F8-ABFD-A763D0A3E2CB}"/>
              </a:ext>
            </a:extLst>
          </p:cNvPr>
          <p:cNvSpPr txBox="1"/>
          <p:nvPr/>
        </p:nvSpPr>
        <p:spPr>
          <a:xfrm>
            <a:off x="378148" y="57954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2 </a:t>
            </a:r>
            <a:r>
              <a:rPr lang="de-DE" sz="2400" b="1" i="1" dirty="0" err="1"/>
              <a:t>They</a:t>
            </a:r>
            <a:r>
              <a:rPr lang="de-DE" sz="2400" b="1" i="1" dirty="0"/>
              <a:t> </a:t>
            </a:r>
            <a:r>
              <a:rPr lang="de-DE" sz="2400" b="1" i="1" dirty="0" err="1"/>
              <a:t>have</a:t>
            </a:r>
            <a:r>
              <a:rPr lang="de-DE" sz="2400" b="1" i="1" dirty="0"/>
              <a:t> </a:t>
            </a:r>
            <a:r>
              <a:rPr lang="de-DE" sz="2400" b="1" i="1" dirty="0" err="1"/>
              <a:t>shared</a:t>
            </a:r>
            <a:r>
              <a:rPr lang="de-DE" sz="2400" b="1" i="1" dirty="0"/>
              <a:t> </a:t>
            </a:r>
            <a:r>
              <a:rPr lang="de-DE" sz="2400" b="1" i="1" dirty="0" err="1"/>
              <a:t>leadership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63799A-876B-42E2-9281-B4D00173E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05" y="579545"/>
            <a:ext cx="6185296" cy="41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1000" dirty="0"/>
              <a:t>Working in a great team..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81F9F4-98E0-4F11-A02B-0D541C6B114D}"/>
              </a:ext>
            </a:extLst>
          </p:cNvPr>
          <p:cNvSpPr txBox="1"/>
          <p:nvPr/>
        </p:nvSpPr>
        <p:spPr>
          <a:xfrm>
            <a:off x="6858694" y="2429867"/>
            <a:ext cx="266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They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find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right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balance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between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structure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flexibility</a:t>
            </a:r>
            <a:r>
              <a:rPr lang="de-DE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922088-7BA6-46A2-846B-776E93BAE6C5}"/>
              </a:ext>
            </a:extLst>
          </p:cNvPr>
          <p:cNvSpPr txBox="1"/>
          <p:nvPr/>
        </p:nvSpPr>
        <p:spPr>
          <a:xfrm>
            <a:off x="6354812" y="5948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3 </a:t>
            </a:r>
            <a:r>
              <a:rPr lang="de-DE" sz="2400" b="1" i="1" dirty="0" err="1"/>
              <a:t>They</a:t>
            </a:r>
            <a:r>
              <a:rPr lang="de-DE" sz="2400" b="1" i="1" dirty="0"/>
              <a:t> </a:t>
            </a:r>
            <a:r>
              <a:rPr lang="de-DE" sz="2400" b="1" i="1" dirty="0" err="1"/>
              <a:t>have</a:t>
            </a:r>
            <a:r>
              <a:rPr lang="de-DE" sz="2400" b="1" i="1" dirty="0"/>
              <a:t> just </a:t>
            </a:r>
            <a:r>
              <a:rPr lang="de-DE" sz="2400" b="1" i="1" dirty="0" err="1"/>
              <a:t>enough</a:t>
            </a:r>
            <a:r>
              <a:rPr lang="de-DE" sz="2400" b="1" i="1" dirty="0"/>
              <a:t> </a:t>
            </a:r>
            <a:r>
              <a:rPr lang="de-DE" sz="2400" b="1" i="1" dirty="0" err="1"/>
              <a:t>structure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5B9CD4-EB59-467C-8AB1-EA18BD27C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594896"/>
            <a:ext cx="5860850" cy="41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3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1081" y="5629352"/>
            <a:ext cx="1631399" cy="307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13" indent="-2855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327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259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90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120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051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3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914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de-DE" sz="999" dirty="0"/>
              <a:t>Working in a great team..        www.changetogrow.de</a:t>
            </a:r>
            <a:endParaRPr lang="en-GB" altLang="de-DE" sz="999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89543" y="5736073"/>
            <a:ext cx="223690" cy="12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13" indent="-2855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327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259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90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120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051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3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914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7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79641" y="5831774"/>
            <a:ext cx="65" cy="1999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299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524" y="4815043"/>
            <a:ext cx="731197" cy="73729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ED18E8-8E30-4E2B-B520-CCE42A71D86B}"/>
              </a:ext>
            </a:extLst>
          </p:cNvPr>
          <p:cNvSpPr txBox="1"/>
          <p:nvPr/>
        </p:nvSpPr>
        <p:spPr>
          <a:xfrm>
            <a:off x="1244237" y="2430171"/>
            <a:ext cx="2663238" cy="156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98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 </a:t>
            </a:r>
            <a:r>
              <a:rPr lang="de-DE" sz="2398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teammembers</a:t>
            </a:r>
            <a:r>
              <a:rPr lang="de-DE" sz="2398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98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are</a:t>
            </a:r>
            <a:r>
              <a:rPr lang="de-DE" sz="2398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398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active</a:t>
            </a:r>
            <a:r>
              <a:rPr lang="de-DE" sz="2398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2398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committed</a:t>
            </a:r>
            <a:r>
              <a:rPr lang="de-DE" sz="2398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FD3AD7-2E4A-4376-93B0-16061F9C372C}"/>
              </a:ext>
            </a:extLst>
          </p:cNvPr>
          <p:cNvSpPr txBox="1"/>
          <p:nvPr/>
        </p:nvSpPr>
        <p:spPr>
          <a:xfrm>
            <a:off x="740621" y="774861"/>
            <a:ext cx="3670470" cy="83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98" b="1" i="1" dirty="0"/>
              <a:t>4 </a:t>
            </a:r>
            <a:r>
              <a:rPr lang="de-DE" sz="2398" b="1" i="1" dirty="0" err="1"/>
              <a:t>They</a:t>
            </a:r>
            <a:r>
              <a:rPr lang="de-DE" sz="2398" b="1" i="1" dirty="0"/>
              <a:t> </a:t>
            </a:r>
            <a:r>
              <a:rPr lang="de-DE" sz="2398" b="1" i="1" dirty="0" err="1"/>
              <a:t>have</a:t>
            </a:r>
            <a:r>
              <a:rPr lang="de-DE" sz="2398" b="1" i="1" dirty="0"/>
              <a:t> </a:t>
            </a:r>
            <a:r>
              <a:rPr lang="de-DE" sz="2398" b="1" i="1" dirty="0" err="1"/>
              <a:t>full</a:t>
            </a:r>
            <a:r>
              <a:rPr lang="de-DE" sz="2398" b="1" i="1" dirty="0"/>
              <a:t> </a:t>
            </a:r>
            <a:r>
              <a:rPr lang="de-DE" sz="2398" b="1" i="1" dirty="0" err="1"/>
              <a:t>engagement</a:t>
            </a:r>
            <a:endParaRPr lang="de-DE" sz="1599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9DC007-5DFC-4076-B3D1-D3FDC83B3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76" y="774862"/>
            <a:ext cx="5687512" cy="37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4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VocYiWb0yOQO9OMhjJ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UspqIjtEOQv5j9jDn6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oGmREjj0mFZ.RfinHoI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vG17yNTEyRIIyCPYGF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.eISXM0yH2bICbJ5Sz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QvnZvh.kCNhDAlmZcVu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heme/theme1.xml><?xml version="1.0" encoding="utf-8"?>
<a:theme xmlns:a="http://schemas.openxmlformats.org/drawingml/2006/main" name="KSB slide for powerpoint 2007">
  <a:themeElements>
    <a:clrScheme name="Lariss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34B93"/>
      </a:accent1>
      <a:accent2>
        <a:srgbClr val="4E81B3"/>
      </a:accent2>
      <a:accent3>
        <a:srgbClr val="9AB7D4"/>
      </a:accent3>
      <a:accent4>
        <a:srgbClr val="CDDBE9"/>
      </a:accent4>
      <a:accent5>
        <a:srgbClr val="C9C9C9"/>
      </a:accent5>
      <a:accent6>
        <a:srgbClr val="FF571F"/>
      </a:accent6>
      <a:hlink>
        <a:srgbClr val="034B93"/>
      </a:hlink>
      <a:folHlink>
        <a:srgbClr val="9AB7D4"/>
      </a:folHlink>
    </a:clrScheme>
    <a:fontScheme name="Designschriften KS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2000" tIns="72000" rIns="72000" bIns="7200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Custom Color 1">
      <a:srgbClr val="707070"/>
    </a:custClr>
    <a:custClr name="Custom Color 2">
      <a:srgbClr val="898989"/>
    </a:custClr>
    <a:custClr name="Custom Color 3">
      <a:srgbClr val="A0A0A0"/>
    </a:custClr>
    <a:custClr name="Custom Color 4">
      <a:srgbClr val="DCDCDC"/>
    </a:custClr>
    <a:custClr name="Custom Color 5">
      <a:srgbClr val="EEEEEE"/>
    </a:custClr>
    <a:custClr name="Custom Color 6">
      <a:srgbClr val="E5EDF4"/>
    </a:custClr>
    <a:custClr name="Custom Color 7">
      <a:srgbClr val="B3C9DE"/>
    </a:custClr>
    <a:custClr name="Custom Color 8">
      <a:srgbClr val="81A5C9"/>
    </a:custClr>
  </a:custClrLst>
</a:theme>
</file>

<file path=ppt/theme/theme2.xml><?xml version="1.0" encoding="utf-8"?>
<a:theme xmlns:a="http://schemas.openxmlformats.org/drawingml/2006/main" name="17_Standarddesign">
  <a:themeElements>
    <a:clrScheme name="17_Standarddesign 1">
      <a:dk1>
        <a:srgbClr val="707070"/>
      </a:dk1>
      <a:lt1>
        <a:srgbClr val="FFFFFF"/>
      </a:lt1>
      <a:dk2>
        <a:srgbClr val="000000"/>
      </a:dk2>
      <a:lt2>
        <a:srgbClr val="898989"/>
      </a:lt2>
      <a:accent1>
        <a:srgbClr val="CDDBE9"/>
      </a:accent1>
      <a:accent2>
        <a:srgbClr val="034B93"/>
      </a:accent2>
      <a:accent3>
        <a:srgbClr val="FFFFFF"/>
      </a:accent3>
      <a:accent4>
        <a:srgbClr val="5F5F5F"/>
      </a:accent4>
      <a:accent5>
        <a:srgbClr val="E3EAF2"/>
      </a:accent5>
      <a:accent6>
        <a:srgbClr val="024385"/>
      </a:accent6>
      <a:hlink>
        <a:srgbClr val="4E81B3"/>
      </a:hlink>
      <a:folHlink>
        <a:srgbClr val="9AB7D4"/>
      </a:folHlink>
    </a:clrScheme>
    <a:fontScheme name="17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andarddesign 1">
        <a:dk1>
          <a:srgbClr val="707070"/>
        </a:dk1>
        <a:lt1>
          <a:srgbClr val="FFFFFF"/>
        </a:lt1>
        <a:dk2>
          <a:srgbClr val="000000"/>
        </a:dk2>
        <a:lt2>
          <a:srgbClr val="898989"/>
        </a:lt2>
        <a:accent1>
          <a:srgbClr val="CDDBE9"/>
        </a:accent1>
        <a:accent2>
          <a:srgbClr val="034B93"/>
        </a:accent2>
        <a:accent3>
          <a:srgbClr val="FFFFFF"/>
        </a:accent3>
        <a:accent4>
          <a:srgbClr val="5F5F5F"/>
        </a:accent4>
        <a:accent5>
          <a:srgbClr val="E3EAF2"/>
        </a:accent5>
        <a:accent6>
          <a:srgbClr val="024385"/>
        </a:accent6>
        <a:hlink>
          <a:srgbClr val="4E81B3"/>
        </a:hlink>
        <a:folHlink>
          <a:srgbClr val="9AB7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5D8790A571A4C89E7B16F6A10FDAB" ma:contentTypeVersion="0" ma:contentTypeDescription="Create a new document." ma:contentTypeScope="" ma:versionID="d588f669090bb2840e641fd6e00c819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B6CEB0-1D38-4D8D-AC02-C2EBC15AF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BE46C3B-57DA-4F58-98CA-4C8F1D5B3E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EAE58-E733-4459-B8AF-8515690732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KSB slide for powerpoint 2007</Template>
  <TotalTime>0</TotalTime>
  <Words>220</Words>
  <Application>Microsoft Office PowerPoint</Application>
  <PresentationFormat>Benutzerdefiniert</PresentationFormat>
  <Paragraphs>35</Paragraphs>
  <Slides>7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Roboto Condensed</vt:lpstr>
      <vt:lpstr>Wingdings</vt:lpstr>
      <vt:lpstr>KSB slide for powerpoint 2007</vt:lpstr>
      <vt:lpstr>17_Standarddesign</vt:lpstr>
      <vt:lpstr>think-cell Folie</vt:lpstr>
      <vt:lpstr>think-cell Slide</vt:lpstr>
      <vt:lpstr>Working in a great team… (1)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Goetze, Katharina</dc:creator>
  <cp:lastModifiedBy>Wolfgang Philipp Schmitt</cp:lastModifiedBy>
  <cp:revision>447</cp:revision>
  <dcterms:created xsi:type="dcterms:W3CDTF">2014-05-22T09:46:24Z</dcterms:created>
  <dcterms:modified xsi:type="dcterms:W3CDTF">2017-11-08T16:56:50Z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0x010100F025D8790A571A4C89E7B16F6A10FDAB</vt:lpwstr>
  </property>
</Properties>
</file>